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15"/>
  </p:notesMasterIdLst>
  <p:handoutMasterIdLst>
    <p:handoutMasterId r:id="rId16"/>
  </p:handoutMasterIdLst>
  <p:sldIdLst>
    <p:sldId id="967" r:id="rId2"/>
    <p:sldId id="971" r:id="rId3"/>
    <p:sldId id="978" r:id="rId4"/>
    <p:sldId id="979" r:id="rId5"/>
    <p:sldId id="977" r:id="rId6"/>
    <p:sldId id="972" r:id="rId7"/>
    <p:sldId id="973" r:id="rId8"/>
    <p:sldId id="974" r:id="rId9"/>
    <p:sldId id="969" r:id="rId10"/>
    <p:sldId id="975" r:id="rId11"/>
    <p:sldId id="970" r:id="rId12"/>
    <p:sldId id="976" r:id="rId13"/>
    <p:sldId id="980" r:id="rId14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17"/>
      <p:bold r:id="rId18"/>
    </p:embeddedFont>
    <p:embeddedFont>
      <p:font typeface="HY견고딕" panose="02030600000101010101" pitchFamily="18" charset="-127"/>
      <p:regular r:id="rId19"/>
    </p:embeddedFont>
    <p:embeddedFont>
      <p:font typeface="HY헤드라인M" panose="02030600000101010101" pitchFamily="18" charset="-127"/>
      <p:regular r:id="rId20"/>
    </p:embeddedFont>
    <p:embeddedFont>
      <p:font typeface="Tahoma" panose="020B0604030504040204" pitchFamily="34" charset="0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71"/>
            <p14:sldId id="978"/>
            <p14:sldId id="979"/>
            <p14:sldId id="977"/>
            <p14:sldId id="972"/>
            <p14:sldId id="973"/>
            <p14:sldId id="974"/>
            <p14:sldId id="969"/>
            <p14:sldId id="975"/>
            <p14:sldId id="970"/>
            <p14:sldId id="976"/>
            <p14:sldId id="9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80" autoAdjust="0"/>
    <p:restoredTop sz="95944" autoAdjust="0"/>
  </p:normalViewPr>
  <p:slideViewPr>
    <p:cSldViewPr snapToGrid="0">
      <p:cViewPr>
        <p:scale>
          <a:sx n="125" d="100"/>
          <a:sy n="125" d="100"/>
        </p:scale>
        <p:origin x="38" y="-1085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 dirty="0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 dirty="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 dirty="0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36537" y="1347035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2800">
                <a:latin typeface="HY헤드라인M" panose="02030600000101010101" pitchFamily="18" charset="-127"/>
                <a:ea typeface="HY헤드라인M" panose="02030600000101010101" pitchFamily="18" charset="-127"/>
              </a:rPr>
              <a:t>2024.04.04</a:t>
            </a:r>
            <a:endParaRPr lang="en-US" altLang="ko-KR" sz="28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B48AFB-B270-B1E8-8804-0C7FBFDD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CC4132-603A-DDE5-7AED-CCD323CDF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C758B6-6E28-2830-CF4F-5F5DD4681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489" y="767122"/>
            <a:ext cx="4927761" cy="60908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74FFA2-D721-DEB8-0743-DA4819C51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68" y="2347912"/>
            <a:ext cx="137160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78038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8829D-C0F1-6640-6787-BA9E916A3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LOCK - Python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D2A3C6-B87A-E986-AE81-2438FD23E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Python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Python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에서 뮤텍스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(Mutex)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라는 용어보다는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이라는 용어가 더 자주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threading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모듈에서도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이라는 용어가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모듈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threading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threading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패키지에서 지원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생성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lock1 = threading.Lock()</a:t>
            </a: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lock1.acquire()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을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acquire()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하면 해당 스레드만 공유 데이터에 접근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lock1.release()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을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release()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해야만 다른 스레드에서 공유 데이터에 접근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171471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A5E6D-611E-4815-BA7C-38180AAB2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459E79C-7AE8-7E2B-DFB8-C5F8C669D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9581" y="1127637"/>
            <a:ext cx="4907708" cy="527367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4C65B4-E769-38C7-DD6F-CE0B12B8A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353" y="2428230"/>
            <a:ext cx="14192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3603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86009-A0D0-142D-6B80-9D0E239B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Atomic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E42F2-B0CD-8502-D086-EC5866298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Atomic</a:t>
            </a: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스레드에서 동시에 접근하는 공유 데이터의 일관성을 유지하는 도구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멀티스레드 환경에서 공유 데이터를 안전하게 관리하기 위한 중요한 도구</a:t>
            </a: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연산이 완전히 수행되거나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아니면 전혀 수행되지 않아야 함을 의미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언어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stdatomic.h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헤더 파일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J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ava 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java.util.concurrent.atomic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패키지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ython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from concurrent.futures import Atomic</a:t>
            </a:r>
          </a:p>
        </p:txBody>
      </p:sp>
    </p:spTree>
    <p:extLst>
      <p:ext uri="{BB962C8B-B14F-4D97-AF65-F5344CB8AC3E}">
        <p14:creationId xmlns:p14="http://schemas.microsoft.com/office/powerpoint/2010/main" val="902741028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81A99-B3F2-3EF4-A5BA-175B5B4A3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24829-A013-56ED-602A-F0429FA85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동기화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한 프로세스가 작업을 하고 있을 때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사용중인 데이터 이용이 끝나기 전까지 사용하는 것을 막아주는 것</a:t>
            </a:r>
            <a:endParaRPr lang="en-US" altLang="ko-KR" sz="14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임계 구역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(Critical Section)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스레드가 동시에 접근해서는 안 되는 코드 영역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공유 자원에 대한 접근 및 조작이 이루어지는 부분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공유자원의 변경이 일어날 수 있는 구간이 임계 영역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상호 배제 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(mutual exclusion)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둘 이상의 프로세스가 동시에 공유 데이터에 진입하는 것을 막는 것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공유 데이터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(Shared data) </a:t>
            </a: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프로세스들이 공유하는 데이터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경쟁 조건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(Race Condition )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프로세스가 공유 자원에 동시에 접근할 때 실행 순서에 따라 실행 결과가 달라질 수 있는 상황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5006545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7FB4A-3962-7BFC-A4C8-CEEA2FC1B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CADE45-7881-BD83-2A04-EED146FE0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동기화를 하는 이유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교착 상태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 Deadlock )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자원 관리를 잘못하여 프로세스나 스레드가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을 획득하기 위해 무한 대기하는 것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두개 이상의 스레드가 서로의 작업이 완료되기를 기다리는 상황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무한 대기 상태 의미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교착 상태 회피 조건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상호 배제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(mutual exclusion)</a:t>
            </a:r>
          </a:p>
          <a:p>
            <a:pPr lvl="4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번에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개의 프로세스에 의해서만 자원을 사용 가능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점유와 대기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(hold and wait)</a:t>
            </a: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자원을 최소한 하나 보유하고 다른 프로세스에 할당된 자원을 얻으려고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기다리는 프로세스가 있어야 함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비 선점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(no-preemption) </a:t>
            </a: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다른 프로세스가 사용 중인 자원을 강제로 빼앗을 수 없음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5"/>
            <a:r>
              <a:rPr lang="ko-KR" altLang="en-US" sz="1200" dirty="0">
                <a:latin typeface="D2Coding" panose="020B0609020101020101" pitchFamily="49" charset="-127"/>
                <a:ea typeface="D2Coding" panose="020B0609020101020101" pitchFamily="49" charset="-127"/>
              </a:rPr>
              <a:t>사용 중인 자원을 다른 프로세스에게 양보하지 않는 것</a:t>
            </a:r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5"/>
            <a:endParaRPr lang="en-US" altLang="ko-KR" sz="1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순환 대기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(circular wait)</a:t>
            </a: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프로세스들이 순환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원형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을 이루어서 존재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프로세스나 스레드들이 서로 순환적으로 다음에 점유할 자원을 가지고 있어야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41625298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E8AE6-38D8-1C4D-1767-657D485D4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885FD-3AB3-C8E0-8F3F-18A3E315F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기아 상태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(Starvation)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solidFill>
                  <a:srgbClr val="0D0D0D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프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로세스나 스레드가 필요한 자원을 영원히 얻지 못하고 계속해서 다른 프로세스나 스레드에 의해 밀려나는 상황</a:t>
            </a:r>
            <a:endParaRPr lang="en-US" altLang="ko-KR" b="0" i="0" dirty="0">
              <a:solidFill>
                <a:srgbClr val="0D0D0D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무기한 연기로 인해 아무리 기다려도 자신의 차례가 돌아오지 않는 것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해결 방법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교착상태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교착상태는 보통 상호 배제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점유와 대기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비 선점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순환 대기라는 발생 조건 중 하나 이상을 제거하여 해결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기아상태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기아상태는 보통 공정한 자원 할당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우선순위 설정 등을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통해 해결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프로세스나 스레드가 너무 오랫동안 자원을 기다리지 않도록 보장</a:t>
            </a:r>
          </a:p>
        </p:txBody>
      </p:sp>
    </p:spTree>
    <p:extLst>
      <p:ext uri="{BB962C8B-B14F-4D97-AF65-F5344CB8AC3E}">
        <p14:creationId xmlns:p14="http://schemas.microsoft.com/office/powerpoint/2010/main" val="1646312726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943BC7-2CFD-8C59-0B6A-ADB0D3E97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동기화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3FC408-C6FE-194E-A863-89DF6E136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동기화 도구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(Synchronization Tool)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실제로 동기화 메커니즘을 구현하는 데 사용되는 구체적인 소프트웨어 요소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동기화 메커니즘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(Synchronization Mechanism)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다중 스레딩 환경에서 스레드 간의 상호 작용을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조정하고 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371600" lvl="3" indent="0">
              <a:buNone/>
            </a:pP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동기화하는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방법이나 절차를 의미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일반적으로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뮤텍스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(mutex),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세마포어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(semaphore)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등의 형태로 제공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세마포어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(semaphore) 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공유된 자원의 데이터 혹은 임계영역 등에 여러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Process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혹은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Thread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가 접근하는 것을 막아줌 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동기화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대상이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하나 이상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뮤텍스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공유된 자원의 데이터 혹은 임계영역 등에 하나의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Process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혹은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Thread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가 접근하는 것을 막아줌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동기화 대상이 하나</a:t>
            </a:r>
          </a:p>
        </p:txBody>
      </p:sp>
    </p:spTree>
    <p:extLst>
      <p:ext uri="{BB962C8B-B14F-4D97-AF65-F5344CB8AC3E}">
        <p14:creationId xmlns:p14="http://schemas.microsoft.com/office/powerpoint/2010/main" val="1231962619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91AE79-E042-B73A-4FFE-97B676858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뮤텍스</a:t>
            </a:r>
            <a:r>
              <a:rPr lang="ko-KR" altLang="en-US" dirty="0"/>
              <a:t> </a:t>
            </a:r>
            <a:r>
              <a:rPr lang="en-US" altLang="ko-KR" dirty="0"/>
              <a:t>(Mutex)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F74012-2492-F1E3-BE90-C18EED79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44" y="1009403"/>
            <a:ext cx="8953961" cy="5692264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뮤텍스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(Mutex)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Mutex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는 상호 배제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(mutual exclusion)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를 의미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임계 구역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(critical section)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에 대한 접근을 제어하기 위한 동기화 도구 중 하나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가장 일반적으로 사용되는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도구 중 하나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병렬 처리 환경에서 공유 자원에 대한 접근을 조절하는 메커니즘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828800" lvl="4" indent="0">
              <a:buNone/>
            </a:pPr>
            <a:endParaRPr lang="en-US" altLang="ko-KR" sz="13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sz="1300" dirty="0">
                <a:latin typeface="D2Coding" panose="020B0609020101020101" pitchFamily="49" charset="-127"/>
                <a:ea typeface="D2Coding" panose="020B0609020101020101" pitchFamily="49" charset="-127"/>
              </a:rPr>
              <a:t>다중 스레딩 환경에서 여러 스레드가 동시에 공유 자원에 </a:t>
            </a:r>
            <a:r>
              <a:rPr lang="ko-KR" altLang="en-US" sz="1300">
                <a:latin typeface="D2Coding" panose="020B0609020101020101" pitchFamily="49" charset="-127"/>
                <a:ea typeface="D2Coding" panose="020B0609020101020101" pitchFamily="49" charset="-127"/>
              </a:rPr>
              <a:t>접근하면서 </a:t>
            </a:r>
            <a:endParaRPr lang="en-US" altLang="ko-KR" sz="13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828800" lvl="4" indent="0">
              <a:buNone/>
            </a:pPr>
            <a:r>
              <a:rPr lang="en-US" altLang="ko-KR" sz="130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ko-KR" altLang="en-US" sz="1300">
                <a:latin typeface="D2Coding" panose="020B0609020101020101" pitchFamily="49" charset="-127"/>
                <a:ea typeface="D2Coding" panose="020B0609020101020101" pitchFamily="49" charset="-127"/>
              </a:rPr>
              <a:t>데이터 </a:t>
            </a:r>
            <a:r>
              <a:rPr lang="ko-KR" altLang="en-US" sz="1300" dirty="0">
                <a:latin typeface="D2Coding" panose="020B0609020101020101" pitchFamily="49" charset="-127"/>
                <a:ea typeface="D2Coding" panose="020B0609020101020101" pitchFamily="49" charset="-127"/>
              </a:rPr>
              <a:t>무결성 문제가 발생</a:t>
            </a:r>
            <a:endParaRPr lang="en-US" altLang="ko-KR" sz="13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 sz="13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sz="1300" dirty="0">
                <a:latin typeface="D2Coding" panose="020B0609020101020101" pitchFamily="49" charset="-127"/>
                <a:ea typeface="D2Coding" panose="020B0609020101020101" pitchFamily="49" charset="-127"/>
              </a:rPr>
              <a:t>한 번에 하나의 스레드만이 </a:t>
            </a:r>
            <a:r>
              <a:rPr lang="ko-KR" altLang="en-US" sz="1300">
                <a:latin typeface="D2Coding" panose="020B0609020101020101" pitchFamily="49" charset="-127"/>
                <a:ea typeface="D2Coding" panose="020B0609020101020101" pitchFamily="49" charset="-127"/>
              </a:rPr>
              <a:t>공유 자원</a:t>
            </a:r>
            <a:endParaRPr lang="en-US" altLang="ko-KR" sz="13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 sz="13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POSIX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표준에서는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pthread_mutex_t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사용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Lock(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잠금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):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뮤텍스를 확보하여 임계 구역에 들어가기 전에 호출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Unlock(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해제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):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뮤텍스를 해제하여 다른 스레드가 임계 구역에 접근</a:t>
            </a:r>
          </a:p>
          <a:p>
            <a:pPr lvl="4"/>
            <a:endParaRPr lang="en-US" altLang="ko-KR" sz="13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이진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상태를 가지며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오직 하나의 스레드만이 뮤텍스를 확보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다른 스레드가 뮤텍스를 확보하기 위해 대기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1320388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1DB486-FCAD-DFE6-1D4C-EE73BEFCF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뮤텍스</a:t>
            </a:r>
            <a:r>
              <a:rPr lang="en-US" altLang="ko-KR" dirty="0"/>
              <a:t> - C </a:t>
            </a:r>
            <a:r>
              <a:rPr lang="ko-KR" altLang="en-US" dirty="0"/>
              <a:t>언어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9D3CC3-A751-E714-4006-51F34F7F7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언어 에서는 뮤텍스가 다중 스레드 환경에서의 상호 배제를 구현하는데 일반적으로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생성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pthread_mutex_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 mutex;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초기화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pthread_mutex_init(&amp;mutex,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NULL);</a:t>
            </a: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첫번째 인자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mutex </a:t>
            </a:r>
          </a:p>
          <a:p>
            <a:pPr lvl="3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두번째 인자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mutex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속성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기본적으로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NULL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return: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성공시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0,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실패시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error code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파괴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pthread_mutex_destroy(&amp;mutex);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return: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성공시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0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실패시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error code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pthread_mutex_lock(&amp;mutex);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상태라면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변경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이미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상태라면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상태가 될 때 까지 쓰레드가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sleep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pthread_mutex_unlock(&amp;mutex);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mutex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변수를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상태에서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상태로 변경해주는 함수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/>
          </a:p>
          <a:p>
            <a:pPr marL="1371600" lvl="3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2501843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4EE2A-8E39-DACD-12EB-A40054A8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1E44B-A42D-129D-276F-2339E7652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18F7127-144F-894A-2ADF-DA2C8E1D2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777" y="828859"/>
            <a:ext cx="3886554" cy="602914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4DA92E5-84EC-8FD1-E465-FACE5E596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68" y="2487223"/>
            <a:ext cx="13716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89446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75FB4-0974-4EDD-B741-435451CA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LOCK - Java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EB168E-71ED-33E4-7B2A-7ABA07E3E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Java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Java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에서는 뮤텍스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(Mutex)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보다는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인터페이스 및 관련 구현체를 주로 사용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ReentrantLock()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java.util.concurrent.locks.ReentrantLock;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Java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의 동시성 제어를 위한 잠금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(lock)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메커니즘을 구현한 클래스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여러 스레드가 동시에 접근할 수 있는 코드 영역을 제한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class Lock1 implements Runnable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implements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는 하위 메소드 재정의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Runnable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메소드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run ()</a:t>
            </a:r>
          </a:p>
          <a:p>
            <a:pPr lvl="4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생성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ReentrantLock mutex = new ReentrantLock();</a:t>
            </a:r>
          </a:p>
          <a:p>
            <a:pPr lvl="2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Lock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mutex.lock();</a:t>
            </a: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unlock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mutex.unlock();</a:t>
            </a:r>
          </a:p>
        </p:txBody>
      </p:sp>
    </p:spTree>
    <p:extLst>
      <p:ext uri="{BB962C8B-B14F-4D97-AF65-F5344CB8AC3E}">
        <p14:creationId xmlns:p14="http://schemas.microsoft.com/office/powerpoint/2010/main" val="474367169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13363</TotalTime>
  <Words>832</Words>
  <Application>Microsoft Office PowerPoint</Application>
  <PresentationFormat>화면 슬라이드 쇼(4:3)</PresentationFormat>
  <Paragraphs>191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Arial</vt:lpstr>
      <vt:lpstr>맑은 고딕</vt:lpstr>
      <vt:lpstr>굴림</vt:lpstr>
      <vt:lpstr>Times New Roman</vt:lpstr>
      <vt:lpstr>HY견고딕</vt:lpstr>
      <vt:lpstr>Tahoma</vt:lpstr>
      <vt:lpstr>Söhne</vt:lpstr>
      <vt:lpstr>Wingdings</vt:lpstr>
      <vt:lpstr>HY헤드라인M</vt:lpstr>
      <vt:lpstr>D2Coding</vt:lpstr>
      <vt:lpstr>ETRI 경영목표안(역대기관장 간담회)</vt:lpstr>
      <vt:lpstr>PowerPoint 프레젠테이션</vt:lpstr>
      <vt:lpstr>동기화</vt:lpstr>
      <vt:lpstr>동기화</vt:lpstr>
      <vt:lpstr>동기화</vt:lpstr>
      <vt:lpstr>동기화 도구</vt:lpstr>
      <vt:lpstr>뮤텍스 (Mutex)</vt:lpstr>
      <vt:lpstr>뮤텍스 - C 언어</vt:lpstr>
      <vt:lpstr>예제</vt:lpstr>
      <vt:lpstr>LOCK - Java</vt:lpstr>
      <vt:lpstr>예제</vt:lpstr>
      <vt:lpstr>LOCK - Python</vt:lpstr>
      <vt:lpstr>예제</vt:lpstr>
      <vt:lpstr>Atomic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97</cp:revision>
  <cp:lastPrinted>2019-12-16T01:40:03Z</cp:lastPrinted>
  <dcterms:created xsi:type="dcterms:W3CDTF">2023-02-07T01:39:00Z</dcterms:created>
  <dcterms:modified xsi:type="dcterms:W3CDTF">2024-04-04T07:38:50Z</dcterms:modified>
</cp:coreProperties>
</file>